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65" r:id="rId2"/>
    <p:sldId id="271" r:id="rId3"/>
    <p:sldId id="267" r:id="rId4"/>
    <p:sldId id="272" r:id="rId5"/>
    <p:sldId id="279" r:id="rId6"/>
    <p:sldId id="281" r:id="rId7"/>
    <p:sldId id="270" r:id="rId8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8F88"/>
    <a:srgbClr val="B5EDFD"/>
    <a:srgbClr val="6BDBFA"/>
    <a:srgbClr val="68E6A4"/>
    <a:srgbClr val="D19BCD"/>
    <a:srgbClr val="DFE797"/>
    <a:srgbClr val="0C5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 autoAdjust="0"/>
    <p:restoredTop sz="93783" autoAdjust="0"/>
  </p:normalViewPr>
  <p:slideViewPr>
    <p:cSldViewPr>
      <p:cViewPr>
        <p:scale>
          <a:sx n="100" d="100"/>
          <a:sy n="100" d="100"/>
        </p:scale>
        <p:origin x="-1186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4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E3AB1-584B-48A2-ABB9-515EF1BD93F0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4" y="4706147"/>
            <a:ext cx="5415912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09"/>
            <a:ext cx="2934014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5" y="9409109"/>
            <a:ext cx="2934014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FA94E-E5C1-4A59-97F0-2A611E248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7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FA7C-928A-4FE6-849A-DFF2BDE08853}" type="datetime1">
              <a:rPr lang="ru-RU" smtClean="0"/>
              <a:t>12.03.2019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58A5B-6C14-4808-8745-433FA543FADD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FD02-DA14-4FDE-B5AA-8010D4122BC2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9E7A-D9F5-4995-BAB5-B6FCB01D798F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0486-8222-4CB3-86EC-B0AE8109EC88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AC51-4F42-4E16-9CCA-CEE5C7988FB9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7C1D-8E20-4827-892B-475F316FC71F}" type="datetime1">
              <a:rPr lang="ru-RU" smtClean="0"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90C3-8EA9-43FB-AD5E-6C6D660AEF14}" type="datetime1">
              <a:rPr lang="ru-RU" smtClean="0"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27F-B4BF-4280-82A6-82DDCDD01A8B}" type="datetime1">
              <a:rPr lang="ru-RU" smtClean="0"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D304-3727-4981-BD27-21F3C0E9784D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9B4-7161-46C5-83C8-9BD6FA9449C6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A91BE-D809-465F-B7D3-17DC0DD09F96}" type="datetime1">
              <a:rPr lang="ru-RU" smtClean="0"/>
              <a:t>12.03.2019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68760"/>
            <a:ext cx="7851648" cy="3024336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реализации Территориальной программы обязательного медицинского страхования Республики Хакасия за 9 месяцев 2018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7854696" cy="1872208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Докладчик: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по вопросам планирования и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экономического анализа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Баутина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Ирина Михайловна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95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778284"/>
            <a:ext cx="8147248" cy="92252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Плановые расходы медицинских организаций на реализацию Территориальной программы обязательного медицинского страхования Республики Хакасия в 2018 году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8496944" cy="1485765"/>
          </a:xfrm>
        </p:spPr>
        <p:txBody>
          <a:bodyPr>
            <a:noAutofit/>
          </a:bodyPr>
          <a:lstStyle/>
          <a:p>
            <a:pPr algn="just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реализацию Территориальной программы  обязательного медицинского страхования Республики Хакасия в  2018 году запланировано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7830,0 млн. рублей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 сравнении с 2017 годом сумма увеличилась 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1319,6 млн. рублей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или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20,3%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(2017 год -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6510,4 млн. рублей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r">
              <a:buClr>
                <a:schemeClr val="accent1"/>
              </a:buClr>
              <a:buSzPct val="12000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рублей</a:t>
            </a:r>
          </a:p>
          <a:p>
            <a:pPr algn="r">
              <a:buClr>
                <a:schemeClr val="accent1"/>
              </a:buClr>
              <a:buSzPct val="120000"/>
              <a:buFont typeface="Wingdings" pitchFamily="2" charset="2"/>
              <a:buChar char="Ø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8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4690037"/>
              </p:ext>
            </p:extLst>
          </p:nvPr>
        </p:nvGraphicFramePr>
        <p:xfrm>
          <a:off x="323528" y="3083773"/>
          <a:ext cx="8496944" cy="32480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6144"/>
                <a:gridCol w="1008112"/>
                <a:gridCol w="1944216"/>
                <a:gridCol w="1728192"/>
                <a:gridCol w="1296144"/>
                <a:gridCol w="1224136"/>
              </a:tblGrid>
              <a:tr h="680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 и начисления на оплату труда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Медикаменты и расходные материалы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Продукты питания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 содержание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3440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6510,4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4212,8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1255,4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932,3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250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100,0 %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3326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7830,0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5229,5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1060,3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319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4593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к 2017 году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1319,6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1016,7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  <a:tr h="45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024" marR="290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23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Плановые объемы и стоимость медицинской помощи на реализацию Территориальной программы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ОМС Республики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Хакасия на 2017- 2018 годы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09165"/>
              </p:ext>
            </p:extLst>
          </p:nvPr>
        </p:nvGraphicFramePr>
        <p:xfrm>
          <a:off x="251522" y="1407900"/>
          <a:ext cx="8640956" cy="53296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97681"/>
                <a:gridCol w="730709"/>
                <a:gridCol w="792088"/>
                <a:gridCol w="864096"/>
                <a:gridCol w="936104"/>
                <a:gridCol w="1008112"/>
                <a:gridCol w="1008112"/>
                <a:gridCol w="504054"/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и условия оказания медицинской помощи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Стоимость, млн. руб.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5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(+)увеличение,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(-)снижение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25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1.Стационарная медицинская помощь, случай, из них: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1 583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994,71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648,86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654,2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16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Медицинская реабилитация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1 306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1 428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- 4,74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70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в стационарных условиях 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1 303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+ 279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170,28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236,85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+ 66,57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+39,1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167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Гемодиализ в стационарных условиях, услуга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+ 1,61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+16,8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7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2.Медицинская помощь в условиях дневного стационара, случай, из них: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944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577,35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715,69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70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в дневном стационаре 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+ 7,64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+19,1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25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Гемодиализ в дневном  стационаре, услуга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3 876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25,56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25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3.Амбулаторная медицинская помощь: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474,75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927,28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452,5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70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неотложной форме, посещение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306 052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303 282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- 2 770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211,41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246,91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+ 35,5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+16,8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25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профилактическими и иными целями, посещения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230 825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248 695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17 870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684,88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799,36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93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поводу заболевания, обращения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079 278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078 192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1 086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578,46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881,01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302,55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70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4.МРТ диагностика, услуга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+2 080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+22,1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55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5.Маммография, услуга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+ 3 700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55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6.Денситометрия, услуга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325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Скорая медицинская помощь, вызов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656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1 031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438,70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504,25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  <a:tr h="270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6 510,39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7 829,97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+1 319,6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+20,3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544" marR="155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69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объемов и стоимости медицинской помощи в рамках Территориальной программы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ОМС Республики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Хакасия за  январь – сентябрь 2018 года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770988"/>
              </p:ext>
            </p:extLst>
          </p:nvPr>
        </p:nvGraphicFramePr>
        <p:xfrm>
          <a:off x="251520" y="1052740"/>
          <a:ext cx="8662485" cy="58182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83547"/>
                <a:gridCol w="622211"/>
                <a:gridCol w="1037018"/>
                <a:gridCol w="967883"/>
                <a:gridCol w="691346"/>
                <a:gridCol w="760480"/>
              </a:tblGrid>
              <a:tr h="3634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и условия оказания медицинской помощи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 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</a:t>
                      </a: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к оплате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(млн. руб.)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к оплате          (млн. руб.)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</a:tr>
              <a:tr h="389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1.Стационарная медицинская помощь, случай, из них: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67 849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67 127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2781,65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2698,72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Медицинская реабилитация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179,39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Гемодиализ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393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2.Медицинская помощь в условиях дневного стационара, случай, из них: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510,87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493,69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Гемодиализ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13 792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38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3.Амбулаторная медицинская помощь: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2188,52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2119,86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 anchor="ctr"/>
                </a:tc>
              </a:tr>
              <a:tr h="250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 неотложной форме, посещение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222 299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213 160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180,81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172,71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50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 поводу заболевания, обращения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712 861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598 742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1406,02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1379,5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38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 профилактическими и иными целями, посещения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899 587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830 503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573,65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540,51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38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диспансеризация взрослого населения,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профосмотры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взрослого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109 582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72 889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1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диспансеризация детей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94 405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90 091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139,76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196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МРТ диагностика, услуга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9 135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196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Маммография, услуга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3 138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196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Денситометрия, услуга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27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Скорая медицинская помощь, вызов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119 611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107 860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376,41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372,55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  <a:tr h="250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5857,45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5684,81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02" marR="407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04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33265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объемов и стоимости  по диспансеризации взрослого и детского населения за январь-сентябрь 2018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75346"/>
              </p:ext>
            </p:extLst>
          </p:nvPr>
        </p:nvGraphicFramePr>
        <p:xfrm>
          <a:off x="251520" y="1179513"/>
          <a:ext cx="8784976" cy="5566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3716"/>
                <a:gridCol w="771312"/>
                <a:gridCol w="834352"/>
                <a:gridCol w="1008310"/>
                <a:gridCol w="864266"/>
                <a:gridCol w="809221"/>
                <a:gridCol w="810593"/>
                <a:gridCol w="901118"/>
                <a:gridCol w="792088"/>
              </a:tblGrid>
              <a:tr h="2869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взрослого                        и детского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2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 на 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к оплате за 9 месяцев 2018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за 9 месяцев к 2018 году, (%)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Плановая стоимость на 2018 год, млн.руб.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к оплате за 9 месяцев 2018 года,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Неосвоение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финансовых средств за 9 месяцев к 2018 году</a:t>
                      </a: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за 9 месяцев к 2018 году, (%)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</a:tr>
              <a:tr h="1041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детей-сирот, пребывающих в стационарных учреждениях</a:t>
                      </a:r>
                      <a:b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868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детей-сирот, оставшихся без попечения родителей</a:t>
                      </a:r>
                      <a:b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3873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Медицинские осмотры несовершеннолетних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121 643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86 940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372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взрослого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64 780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44 678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555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Профилактические медицинские осмотры взрослого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351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2-ой этап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372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один раз в 2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48 808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  <a:tr h="222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198 618,00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13" marR="7613" marT="761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36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33265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 с отрицательным финансовым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1 октября 2018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12360" y="1124744"/>
            <a:ext cx="1101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53776"/>
              </p:ext>
            </p:extLst>
          </p:nvPr>
        </p:nvGraphicFramePr>
        <p:xfrm>
          <a:off x="323528" y="1412776"/>
          <a:ext cx="8496943" cy="41010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20080"/>
                <a:gridCol w="3161686"/>
                <a:gridCol w="1445003"/>
                <a:gridCol w="1585087"/>
                <a:gridCol w="1585087"/>
              </a:tblGrid>
              <a:tr h="3798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результат,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положительный, (-) отрицательный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01.09.2018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01.10.2018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  <a:tr h="37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РХ «Черногорская межрайонная больница»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-24,1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  <a:tr h="37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РХ «Усть-Абаканская районная больница»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  <a:tr h="37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РХ «Таштыпская районная больница»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  <a:tr h="37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РХ «Аскизская межрайонная больница»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  <a:tr h="37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РХ «Абазинская городская больница»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91" marR="53091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2039" y="5385990"/>
            <a:ext cx="8356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результатам анализа финансово-хозяйственной деятельности в течение 2018 года наблюдается динамика ухудшения финансового состояния медицинских организаций за исключением ГБУЗ РХ «Абазинская городская больница».</a:t>
            </a:r>
          </a:p>
        </p:txBody>
      </p:sp>
    </p:spTree>
    <p:extLst>
      <p:ext uri="{BB962C8B-B14F-4D97-AF65-F5344CB8AC3E}">
        <p14:creationId xmlns:p14="http://schemas.microsoft.com/office/powerpoint/2010/main" val="45859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10688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проблемами сложившегося отрицательного финансового результата в медицинских организациях являются: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lvl="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Невыполнение государственного задания по объемам и стоимости оказания медицинской помощи.</a:t>
            </a:r>
          </a:p>
          <a:p>
            <a:pPr lvl="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Начисление заработной платы медицинским работникам осуществляется без учета выполнения объемов медицинской помощи.</a:t>
            </a:r>
          </a:p>
          <a:p>
            <a:pPr lvl="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Снятие по результатам контроля объемов, сроков, качества и условий предоставления медицинской помощи  (МЭЭ, МЭК, ЭКМП).</a:t>
            </a:r>
          </a:p>
          <a:p>
            <a:pPr lvl="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Уменьшение численности прикрепленного застрахованного населения.</a:t>
            </a:r>
          </a:p>
          <a:p>
            <a:pPr lvl="0" algn="just"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Нецелевое использование средств обязательного медицинского страхования.</a:t>
            </a:r>
          </a:p>
          <a:p>
            <a:pPr marL="0" indent="26670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случае неиспользования медицинскими организациями в полном объеме финансовых средств на реализацию Территориальной программы обязательного медицинского страхования Республики Хакасия по итогам 2018 года, остаток финансовых средств будет перечислен в Федеральный фонд обязательного медицинского страхования.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5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764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1059</Words>
  <Application>Microsoft Office PowerPoint</Application>
  <PresentationFormat>Экран (4:3)</PresentationFormat>
  <Paragraphs>447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Итоги реализации Территориальной программы обязательного медицинского страхования Республики Хакасия за 9 месяцев 2018 года</vt:lpstr>
      <vt:lpstr>Плановые расходы медицинских организаций на реализацию Территориальной программы обязательного медицинского страхования Республики Хакасия в 2018 году</vt:lpstr>
      <vt:lpstr>Плановые объемы и стоимость медицинской помощи на реализацию Территориальной программы ОМС Республики Хакасия на 2017- 2018 годы</vt:lpstr>
      <vt:lpstr>Выполнение объемов и стоимости медицинской помощи в рамках Территориальной программы ОМС Республики Хакасия за  январь – сентябрь 2018 года</vt:lpstr>
      <vt:lpstr>Выполнение объемов и стоимости  по диспансеризации взрослого и детского населения за январь-сентябрь 2018 года</vt:lpstr>
      <vt:lpstr>Медицинские организации с отрицательным финансовым результатом по состоянию на 1 октября 2018 года</vt:lpstr>
      <vt:lpstr>Основными проблемами сложившегося отрицательного финансового результата в медицинских организациях являются: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Ощепков</dc:creator>
  <cp:lastModifiedBy>Убиенных</cp:lastModifiedBy>
  <cp:revision>233</cp:revision>
  <cp:lastPrinted>2018-10-30T04:06:25Z</cp:lastPrinted>
  <dcterms:created xsi:type="dcterms:W3CDTF">2017-03-03T08:11:54Z</dcterms:created>
  <dcterms:modified xsi:type="dcterms:W3CDTF">2019-03-12T03:20:58Z</dcterms:modified>
</cp:coreProperties>
</file>