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9"/>
  </p:notesMasterIdLst>
  <p:sldIdLst>
    <p:sldId id="265" r:id="rId2"/>
    <p:sldId id="271" r:id="rId3"/>
    <p:sldId id="267" r:id="rId4"/>
    <p:sldId id="272" r:id="rId5"/>
    <p:sldId id="279" r:id="rId6"/>
    <p:sldId id="281" r:id="rId7"/>
    <p:sldId id="270" r:id="rId8"/>
  </p:sldIdLst>
  <p:sldSz cx="9144000" cy="6858000" type="screen4x3"/>
  <p:notesSz cx="67691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8F88"/>
    <a:srgbClr val="B5EDFD"/>
    <a:srgbClr val="6BDBFA"/>
    <a:srgbClr val="68E6A4"/>
    <a:srgbClr val="D19BCD"/>
    <a:srgbClr val="DFE797"/>
    <a:srgbClr val="0C5A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76" autoAdjust="0"/>
    <p:restoredTop sz="93783" autoAdjust="0"/>
  </p:normalViewPr>
  <p:slideViewPr>
    <p:cSldViewPr>
      <p:cViewPr>
        <p:scale>
          <a:sx n="100" d="100"/>
          <a:sy n="100" d="100"/>
        </p:scale>
        <p:origin x="-1186" y="-1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4014" cy="4953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33505" y="0"/>
            <a:ext cx="2934014" cy="4953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E3AB1-584B-48A2-ABB9-515EF1BD93F0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49825" cy="3713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594" y="4706147"/>
            <a:ext cx="5415912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9109"/>
            <a:ext cx="2934014" cy="4953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33505" y="9409109"/>
            <a:ext cx="2934014" cy="4953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FA94E-E5C1-4A59-97F0-2A611E2488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779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FA7C-928A-4FE6-849A-DFF2BDE08853}" type="datetime1">
              <a:rPr lang="ru-RU" smtClean="0"/>
              <a:t>12.03.2019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58A5B-6C14-4808-8745-433FA543FADD}" type="datetime1">
              <a:rPr lang="ru-RU" smtClean="0"/>
              <a:t>12.03.2019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EFD02-DA14-4FDE-B5AA-8010D4122BC2}" type="datetime1">
              <a:rPr lang="ru-RU" smtClean="0"/>
              <a:t>12.03.2019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9E7A-D9F5-4995-BAB5-B6FCB01D798F}" type="datetime1">
              <a:rPr lang="ru-RU" smtClean="0"/>
              <a:t>12.03.2019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0486-8222-4CB3-86EC-B0AE8109EC88}" type="datetime1">
              <a:rPr lang="ru-RU" smtClean="0"/>
              <a:t>12.03.2019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AC51-4F42-4E16-9CCA-CEE5C7988FB9}" type="datetime1">
              <a:rPr lang="ru-RU" smtClean="0"/>
              <a:t>12.03.2019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E7C1D-8E20-4827-892B-475F316FC71F}" type="datetime1">
              <a:rPr lang="ru-RU" smtClean="0"/>
              <a:t>12.03.2019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E90C3-8EA9-43FB-AD5E-6C6D660AEF14}" type="datetime1">
              <a:rPr lang="ru-RU" smtClean="0"/>
              <a:t>12.03.2019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127F-B4BF-4280-82A6-82DDCDD01A8B}" type="datetime1">
              <a:rPr lang="ru-RU" smtClean="0"/>
              <a:t>12.03.2019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D304-3727-4981-BD27-21F3C0E9784D}" type="datetime1">
              <a:rPr lang="ru-RU" smtClean="0"/>
              <a:t>12.03.2019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F9B4-7161-46C5-83C8-9BD6FA9449C6}" type="datetime1">
              <a:rPr lang="ru-RU" smtClean="0"/>
              <a:t>12.03.2019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2A91BE-D809-465F-B7D3-17DC0DD09F96}" type="datetime1">
              <a:rPr lang="ru-RU" smtClean="0"/>
              <a:t>12.03.2019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268760"/>
            <a:ext cx="7851648" cy="3024336"/>
          </a:xfrm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/>
            <a:r>
              <a:rPr lang="ru-RU" sz="4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Итоги реализации Территориальной программы обязательного медицинского страхования Республики Хакасия за 9 месяцев 2018 </a:t>
            </a:r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sz="4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581128"/>
            <a:ext cx="7854696" cy="1872208"/>
          </a:xfrm>
        </p:spPr>
        <p:txBody>
          <a:bodyPr>
            <a:normAutofit fontScale="77500" lnSpcReduction="20000"/>
          </a:bodyPr>
          <a:lstStyle/>
          <a:p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Докладчик: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Заместитель директора 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по вопросам планирования и 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экономического анализа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Баутина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Ирина Михайловна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2" descr="D:\600px-Coat_of_arms_of_Khakass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94"/>
            <a:ext cx="784078" cy="784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9954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216" y="778284"/>
            <a:ext cx="8147248" cy="92252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Плановые расходы медицинских организаций на реализацию Территориальной программы обязательного медицинского страхования Республики Хакасия в 2018 году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3528" y="1628800"/>
            <a:ext cx="8496944" cy="1485765"/>
          </a:xfrm>
        </p:spPr>
        <p:txBody>
          <a:bodyPr>
            <a:noAutofit/>
          </a:bodyPr>
          <a:lstStyle/>
          <a:p>
            <a:pPr algn="just">
              <a:buClr>
                <a:schemeClr val="accent1"/>
              </a:buClr>
              <a:buSzPct val="120000"/>
              <a:buFont typeface="Wingdings" pitchFamily="2" charset="2"/>
              <a:buChar char="Ø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 реализацию Территориальной программы  обязательного медицинского страхования Республики Хакасия в  2018 году запланировано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7830,0 млн. рублей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В сравнении с 2017 годом сумма увеличилась на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1319,6 млн. рублей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или 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20,3%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(2017 год -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6510,4 млн. рублей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r">
              <a:buClr>
                <a:schemeClr val="accent1"/>
              </a:buClr>
              <a:buSzPct val="120000"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рублей</a:t>
            </a:r>
          </a:p>
          <a:p>
            <a:pPr algn="r">
              <a:buClr>
                <a:schemeClr val="accent1"/>
              </a:buClr>
              <a:buSzPct val="120000"/>
              <a:buFont typeface="Wingdings" pitchFamily="2" charset="2"/>
              <a:buChar char="Ø"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  <p:pic>
        <p:nvPicPr>
          <p:cNvPr id="8" name="Picture 2" descr="D:\600px-Coat_of_arms_of_Khakass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94"/>
            <a:ext cx="784078" cy="784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64690037"/>
              </p:ext>
            </p:extLst>
          </p:nvPr>
        </p:nvGraphicFramePr>
        <p:xfrm>
          <a:off x="323528" y="3083773"/>
          <a:ext cx="8496944" cy="324802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296144"/>
                <a:gridCol w="1008112"/>
                <a:gridCol w="1944216"/>
                <a:gridCol w="1728192"/>
                <a:gridCol w="1296144"/>
                <a:gridCol w="1224136"/>
              </a:tblGrid>
              <a:tr h="680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Период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Оплата труда и начисления на оплату труда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Медикаменты и расходные материалы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Продукты питания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Текущее содержание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</a:tr>
              <a:tr h="34402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6510,4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4212,8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1255,4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109,9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932,3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</a:tr>
              <a:tr h="250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100,0 %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64,7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19,3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14,3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</a:tr>
              <a:tr h="33264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7830,0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5229,5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1422,7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117,5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1060,3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</a:tr>
              <a:tr h="3199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100,0%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66,8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18,2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13,5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</a:tr>
              <a:tr h="45936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               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года к 2017 году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1319,6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1016,7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167,3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7,6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128,0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</a:tr>
              <a:tr h="4536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20,3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24,1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13,3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6,9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13,7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024" marR="2902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3230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872" y="18864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Плановые объемы и стоимость медицинской помощи на реализацию Территориальной программы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ОМС Республики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Хакасия на 2017- 2018 годы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  <p:pic>
        <p:nvPicPr>
          <p:cNvPr id="6" name="Picture 2" descr="D:\600px-Coat_of_arms_of_Khakass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94"/>
            <a:ext cx="784078" cy="784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109165"/>
              </p:ext>
            </p:extLst>
          </p:nvPr>
        </p:nvGraphicFramePr>
        <p:xfrm>
          <a:off x="251522" y="1407900"/>
          <a:ext cx="8640956" cy="532966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797681"/>
                <a:gridCol w="730709"/>
                <a:gridCol w="792088"/>
                <a:gridCol w="864096"/>
                <a:gridCol w="936104"/>
                <a:gridCol w="1008112"/>
                <a:gridCol w="1008112"/>
                <a:gridCol w="504054"/>
              </a:tblGrid>
              <a:tr h="21602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 и условия оказания медицинской помощи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Объемы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Стоимость, млн. руб.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551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(+)</a:t>
                      </a: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увеличение</a:t>
                      </a: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(-)</a:t>
                      </a: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снижение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23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(+)увеличение,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(-)снижение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</a:tr>
              <a:tr h="32502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1.Стационарная медицинская помощь, случай, из них: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687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104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1 583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994,71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648,86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654,2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21,8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</a:tr>
              <a:tr h="2166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Медицинская реабилитация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1 306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1 428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+ 122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81,82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77,08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- 4,74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-5,8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</a:tr>
              <a:tr h="2708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ВМП в стационарных условиях 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1 024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1 303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+ 279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170,28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236,85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+ 66,57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+39,1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</a:tr>
              <a:tr h="1670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Гемодиализ в стационарных условиях, услуга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- 50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+ 1,61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+16,8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</a:tr>
              <a:tr h="3792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2.Медицинская помощь в условиях дневного стационара, случай, из них: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944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577,35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715,69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138,3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</a:tr>
              <a:tr h="2708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ВМП в дневном стационаре 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+ 41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40,01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47,65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+ 7,64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+19,1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</a:tr>
              <a:tr h="32502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Гемодиализ в дневном  стационаре, услуга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948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3 876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104,92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130,48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25,56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</a:tr>
              <a:tr h="32502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3.Амбулаторная медицинская помощь: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474,75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927,28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452,5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18,3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</a:tr>
              <a:tr h="2708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неотложной форме, посещение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306 052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303 282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- 2 770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211,41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246,91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+ 35,5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+16,8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</a:tr>
              <a:tr h="32502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профилактическими и иными целями, посещения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230 825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248 695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17 870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684,88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799,36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114,48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16,7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</a:tr>
              <a:tr h="2939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поводу заболевания, обращения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079 278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078 192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1 086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578,46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881,01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302,55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</a:tr>
              <a:tr h="2708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4.МРТ диагностика, услуга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8 920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11 000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+2 080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24,88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30,39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+ 5,5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+22,1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</a:tr>
              <a:tr h="551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5.Маммография, услуга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3 700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+ 3 700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+ 2,9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</a:tr>
              <a:tr h="551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6.Денситометрия, услуга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1 000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+ 1 000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+0,6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</a:tr>
              <a:tr h="32502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Скорая медицинская помощь, вызов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656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625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1 031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438,70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504,25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65,6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14,9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</a:tr>
              <a:tr h="2708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6 510,39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7 829,97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+1 319,6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+20,3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544" marR="1554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5691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4888" y="188640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Выполнение объемов и стоимости медицинской помощи в рамках Территориальной программы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ОМС Республики 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Хакасия за  январь – сентябрь 2018 года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  <p:pic>
        <p:nvPicPr>
          <p:cNvPr id="6" name="Picture 2" descr="D:\600px-Coat_of_arms_of_Khakass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94"/>
            <a:ext cx="784078" cy="784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770988"/>
              </p:ext>
            </p:extLst>
          </p:nvPr>
        </p:nvGraphicFramePr>
        <p:xfrm>
          <a:off x="251520" y="1052740"/>
          <a:ext cx="8662485" cy="581822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583547"/>
                <a:gridCol w="622211"/>
                <a:gridCol w="1037018"/>
                <a:gridCol w="967883"/>
                <a:gridCol w="691346"/>
                <a:gridCol w="760480"/>
              </a:tblGrid>
              <a:tr h="36345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 и условия оказания медицинской помощи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Объемы </a:t>
                      </a: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медицинской помощи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Стоимость </a:t>
                      </a: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медицинской помощи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96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Принято к оплате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        (млн. руб.)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Принято к оплате          (млн. руб.)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</a:tr>
              <a:tr h="3892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1.Стационарная медицинская помощь, случай, из них: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67 849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67 127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98,9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2781,65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2698,72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</a:tr>
              <a:tr h="214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Медицинская реабилитация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48,86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46,14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</a:tr>
              <a:tr h="214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ВМП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186,05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179,39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</a:tr>
              <a:tr h="214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Гемодиализ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109,8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</a:tr>
              <a:tr h="393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2.Медицинская помощь в условиях дневного стационара, случай, из них: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24 015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23 431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97,6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510,87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493,69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</a:tr>
              <a:tr h="214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ВМП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36,35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36,20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</a:tr>
              <a:tr h="214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Гемодиализ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14 318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13 792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93,9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</a:tr>
              <a:tr h="238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3.Амбулаторная медицинская помощь: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2188,52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2119,86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 anchor="ctr"/>
                </a:tc>
              </a:tr>
              <a:tr h="2502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-в неотложной форме, посещение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222 299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213 160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95,9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180,81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172,71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</a:tr>
              <a:tr h="2502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-по поводу заболевания, обращения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712 861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598 742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1406,02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1379,5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</a:tr>
              <a:tr h="3892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-с профилактическими и иными целями, посещения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899 587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830 503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92,3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573,65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540,51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</a:tr>
              <a:tr h="3892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диспансеризация взрослого населения,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профосмотры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взрослого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109 582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72 889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89,34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</a:tr>
              <a:tr h="214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диспансеризация детей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94 405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90 091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153,86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139,76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</a:tr>
              <a:tr h="1966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МРТ диагностика, услуга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9 135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8 728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25,16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24,67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</a:tr>
              <a:tr h="1966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Маммография, услуга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3 138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2 663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84,9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</a:tr>
              <a:tr h="1966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Денситометрия, услуга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753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75,3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</a:tr>
              <a:tr h="2278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Скорая медицинская помощь, вызов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119 611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107 860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90,2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376,41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372,55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</a:tr>
              <a:tr h="2502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3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3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5857,45</a:t>
                      </a:r>
                      <a:endParaRPr lang="ru-RU" sz="13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5684,81</a:t>
                      </a:r>
                      <a:endParaRPr lang="ru-RU" sz="13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02" marR="4070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7040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4888" y="332656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Выполнение объемов и стоимости  по диспансеризации взрослого и детского населения за январь-сентябрь 2018 года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  <p:pic>
        <p:nvPicPr>
          <p:cNvPr id="6" name="Picture 2" descr="D:\600px-Coat_of_arms_of_Khakass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94"/>
            <a:ext cx="784078" cy="784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475346"/>
              </p:ext>
            </p:extLst>
          </p:nvPr>
        </p:nvGraphicFramePr>
        <p:xfrm>
          <a:off x="251520" y="1179513"/>
          <a:ext cx="8784976" cy="55662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3716"/>
                <a:gridCol w="771312"/>
                <a:gridCol w="834352"/>
                <a:gridCol w="1008310"/>
                <a:gridCol w="864266"/>
                <a:gridCol w="809221"/>
                <a:gridCol w="810593"/>
                <a:gridCol w="901118"/>
                <a:gridCol w="792088"/>
              </a:tblGrid>
              <a:tr h="28692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Диспансеризация взрослого                        и детского населения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Единица измерения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Стоимость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02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Объемы на 2018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Принято к оплате за 9 месяцев 2018 года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за 9 месяцев к 2018 году, (%)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Плановая стоимость на 2018 год, млн.руб.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Принято к оплате за 9 месяцев 2018 года,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Неосвоение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финансовых средств за 9 месяцев к 2018 году</a:t>
                      </a:r>
                    </a:p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за 9 месяцев к 2018 году, (%)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/>
                </a:tc>
              </a:tr>
              <a:tr h="10410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Диспансеризация детей-сирот, пребывающих в стационарных учреждениях</a:t>
                      </a:r>
                      <a:b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случай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1 146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</a:tr>
              <a:tr h="86877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Диспансеризация детей-сирот, оставшихся без попечения родителей</a:t>
                      </a:r>
                      <a:b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случай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2 304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2 037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</a:tr>
              <a:tr h="3873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Медицинские осмотры несовершеннолетних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случай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121 643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86 940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181,3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</a:tr>
              <a:tr h="37269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Диспансеризация взрослого населения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случай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64 780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44 678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-27,8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</a:tr>
              <a:tr h="555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Профилактические медицинские осмотры взрослого населения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случай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8 745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6 582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75,3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</a:tr>
              <a:tr h="351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Диспансеризация 2-ой этап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услуга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39 314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12 982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</a:tr>
              <a:tr h="37269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Диспансеризация один раз в 2 года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услуга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48 808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13 057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-18,7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</a:tr>
              <a:tr h="2223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198 618,00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338,6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-116,3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13" marR="7613" marT="7613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368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4888" y="332656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Медицинские организации с отрицательным финансовым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результатом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состоянию на 1 октября 2018 года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p:pic>
        <p:nvPicPr>
          <p:cNvPr id="6" name="Picture 2" descr="D:\600px-Coat_of_arms_of_Khakass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94"/>
            <a:ext cx="784078" cy="784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812360" y="1124744"/>
            <a:ext cx="11019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млн. рублей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253776"/>
              </p:ext>
            </p:extLst>
          </p:nvPr>
        </p:nvGraphicFramePr>
        <p:xfrm>
          <a:off x="323528" y="1412776"/>
          <a:ext cx="8496943" cy="410108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720080"/>
                <a:gridCol w="3161686"/>
                <a:gridCol w="1445003"/>
                <a:gridCol w="1585087"/>
                <a:gridCol w="1585087"/>
              </a:tblGrid>
              <a:tr h="37989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п/п 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медицинской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организации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Финансовый результат,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(+) положительный, (-) отрицательный 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99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01.01.2018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01.09.2018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01.10.2018 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</a:tr>
              <a:tr h="379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ГБУЗ РХ «Черногорская межрайонная больница»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-16,9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-24,1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</a:tr>
              <a:tr h="379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ГБУЗ РХ «Усть-Абаканская районная больница»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10,8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-6,2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-10,3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</a:tr>
              <a:tr h="379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ГБУЗ РХ «Таштыпская районная больница»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-6,3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-6,3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</a:tr>
              <a:tr h="379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ГБУЗ РХ «Аскизская межрайонная больница»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-5,1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-6,0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</a:tr>
              <a:tr h="379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ГБУЗ РХ «Абазинская городская больница»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-5,6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-4,6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91" marR="53091" marT="0" marB="0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92039" y="5385990"/>
            <a:ext cx="83564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2"/>
              </a:buClr>
              <a:buSzPct val="120000"/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 результатам анализа финансово-хозяйственной деятельности в течение 2018 года наблюдается динамика ухудшения финансового состояния медицинских организаций за исключением ГБУЗ РХ «Абазинская городская больница».</a:t>
            </a:r>
          </a:p>
        </p:txBody>
      </p:sp>
    </p:spTree>
    <p:extLst>
      <p:ext uri="{BB962C8B-B14F-4D97-AF65-F5344CB8AC3E}">
        <p14:creationId xmlns:p14="http://schemas.microsoft.com/office/powerpoint/2010/main" val="458599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872" y="260648"/>
            <a:ext cx="8229600" cy="106880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Основными проблемами сложившегося отрицательного финансового результата в медицинских организациях являются: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Autofit/>
          </a:bodyPr>
          <a:lstStyle/>
          <a:p>
            <a:pPr lvl="0" algn="just">
              <a:buClr>
                <a:schemeClr val="accent2"/>
              </a:buClr>
              <a:buSzPct val="120000"/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Невыполнение государственного задания по объемам и стоимости оказания медицинской помощи.</a:t>
            </a:r>
          </a:p>
          <a:p>
            <a:pPr lvl="0" algn="just">
              <a:buClr>
                <a:schemeClr val="accent2"/>
              </a:buClr>
              <a:buSzPct val="120000"/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Начисление заработной платы медицинским работникам осуществляется без учета выполнения объемов медицинской помощи.</a:t>
            </a:r>
          </a:p>
          <a:p>
            <a:pPr lvl="0" algn="just">
              <a:buClr>
                <a:schemeClr val="accent2"/>
              </a:buClr>
              <a:buSzPct val="120000"/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Снятие по результатам контроля объемов, сроков, качества и условий предоставления медицинской помощи  (МЭЭ, МЭК, ЭКМП).</a:t>
            </a:r>
          </a:p>
          <a:p>
            <a:pPr lvl="0" algn="just">
              <a:buClr>
                <a:schemeClr val="accent2"/>
              </a:buClr>
              <a:buSzPct val="120000"/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Уменьшение численности прикрепленного застрахованного населения.</a:t>
            </a:r>
          </a:p>
          <a:p>
            <a:pPr lvl="0" algn="just">
              <a:buClr>
                <a:schemeClr val="accent2"/>
              </a:buClr>
              <a:buSzPct val="120000"/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Нецелевое использование средств обязательного медицинского страхования.</a:t>
            </a:r>
          </a:p>
          <a:p>
            <a:pPr marL="0" indent="266700" algn="just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случае неиспользования медицинскими организациями в полном объеме финансовых средств на реализацию Территориальной программы обязательного медицинского страхования Республики Хакасия по итогам 2018 года, остаток финансовых средств будет перечислен в Федеральный фонд обязательного медицинского страхования.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  <p:pic>
        <p:nvPicPr>
          <p:cNvPr id="5" name="Picture 2" descr="D:\600px-Coat_of_arms_of_Khakass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94"/>
            <a:ext cx="784078" cy="784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27647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</TotalTime>
  <Words>1059</Words>
  <Application>Microsoft Office PowerPoint</Application>
  <PresentationFormat>Экран (4:3)</PresentationFormat>
  <Paragraphs>447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Итоги реализации Территориальной программы обязательного медицинского страхования Республики Хакасия за 9 месяцев 2018 года</vt:lpstr>
      <vt:lpstr>Плановые расходы медицинских организаций на реализацию Территориальной программы обязательного медицинского страхования Республики Хакасия в 2018 году</vt:lpstr>
      <vt:lpstr>Плановые объемы и стоимость медицинской помощи на реализацию Территориальной программы ОМС Республики Хакасия на 2017- 2018 годы</vt:lpstr>
      <vt:lpstr>Выполнение объемов и стоимости медицинской помощи в рамках Территориальной программы ОМС Республики Хакасия за  январь – сентябрь 2018 года</vt:lpstr>
      <vt:lpstr>Выполнение объемов и стоимости  по диспансеризации взрослого и детского населения за январь-сентябрь 2018 года</vt:lpstr>
      <vt:lpstr>Медицинские организации с отрицательным финансовым результатом по состоянию на 1 октября 2018 года</vt:lpstr>
      <vt:lpstr>Основными проблемами сложившегося отрицательного финансового результата в медицинских организациях являются: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 Ощепков</dc:creator>
  <cp:lastModifiedBy>Убиенных</cp:lastModifiedBy>
  <cp:revision>233</cp:revision>
  <cp:lastPrinted>2018-10-30T04:06:25Z</cp:lastPrinted>
  <dcterms:created xsi:type="dcterms:W3CDTF">2017-03-03T08:11:54Z</dcterms:created>
  <dcterms:modified xsi:type="dcterms:W3CDTF">2019-03-12T03:20:58Z</dcterms:modified>
</cp:coreProperties>
</file>