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256" r:id="rId2"/>
    <p:sldId id="262" r:id="rId3"/>
    <p:sldId id="264" r:id="rId4"/>
    <p:sldId id="268" r:id="rId5"/>
    <p:sldId id="278" r:id="rId6"/>
    <p:sldId id="270" r:id="rId7"/>
    <p:sldId id="271" r:id="rId8"/>
    <p:sldId id="272" r:id="rId9"/>
    <p:sldId id="275" r:id="rId10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DFD"/>
    <a:srgbClr val="6BDBFA"/>
    <a:srgbClr val="68E6A4"/>
    <a:srgbClr val="D48F88"/>
    <a:srgbClr val="D19BCD"/>
    <a:srgbClr val="DFE797"/>
    <a:srgbClr val="0C5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3783" autoAdjust="0"/>
  </p:normalViewPr>
  <p:slideViewPr>
    <p:cSldViewPr>
      <p:cViewPr>
        <p:scale>
          <a:sx n="90" d="100"/>
          <a:sy n="90" d="100"/>
        </p:scale>
        <p:origin x="-1819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ber\&#1086;&#1073;&#1097;&#1072;&#1103;\&#1061;&#1080;&#1083;&#1100;&#1082;&#1086;\2018\&#1089;&#1091;&#1073;&#1074;&#1077;&#1085;&#1094;&#1080;&#1103;%20&#1060;&#1060;&#1054;&#1052;&#1057;%20(&#1076;&#1080;&#1072;&#1075;&#1088;&#1072;&#1084;&#1084;&#1072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DFE797"/>
              </a:solidFill>
            </c:spPr>
          </c:dPt>
          <c:dPt>
            <c:idx val="1"/>
            <c:invertIfNegative val="0"/>
            <c:bubble3D val="0"/>
            <c:spPr>
              <a:solidFill>
                <a:srgbClr val="68E6A4"/>
              </a:solidFill>
            </c:spPr>
          </c:dPt>
          <c:dPt>
            <c:idx val="2"/>
            <c:invertIfNegative val="0"/>
            <c:bubble3D val="0"/>
            <c:spPr>
              <a:solidFill>
                <a:srgbClr val="D19BCD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D48F88"/>
              </a:solidFill>
            </c:spPr>
          </c:dPt>
          <c:dLbls>
            <c:dLbl>
              <c:idx val="0"/>
              <c:layout>
                <c:manualLayout>
                  <c:x val="-1.7171067913331424E-3"/>
                  <c:y val="0.14004386019322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10868055986300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959855031263414E-17"/>
                  <c:y val="0.12253837766906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959855031263414E-17"/>
                  <c:y val="9.9197274842048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171067913331266E-3"/>
                  <c:y val="9.9197734303532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0"/>
              <a:lstStyle/>
              <a:p>
                <a:pPr>
                  <a:defRPr b="1" i="0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Лист1!$B$4:$F$4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Лист1!$B$5:$F$5</c:f>
              <c:numCache>
                <c:formatCode>#,##0.0</c:formatCode>
                <c:ptCount val="5"/>
                <c:pt idx="0">
                  <c:v>6522.8</c:v>
                </c:pt>
                <c:pt idx="1">
                  <c:v>6888.8</c:v>
                </c:pt>
                <c:pt idx="2">
                  <c:v>8342.2000000000007</c:v>
                </c:pt>
                <c:pt idx="3">
                  <c:v>8648.2000000000007</c:v>
                </c:pt>
                <c:pt idx="4">
                  <c:v>8994.1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7921920"/>
        <c:axId val="86984960"/>
        <c:axId val="0"/>
      </c:bar3DChart>
      <c:catAx>
        <c:axId val="107921920"/>
        <c:scaling>
          <c:orientation val="minMax"/>
        </c:scaling>
        <c:delete val="0"/>
        <c:axPos val="b"/>
        <c:majorTickMark val="out"/>
        <c:minorTickMark val="none"/>
        <c:tickLblPos val="nextTo"/>
        <c:crossAx val="86984960"/>
        <c:crosses val="autoZero"/>
        <c:auto val="1"/>
        <c:lblAlgn val="ctr"/>
        <c:lblOffset val="100"/>
        <c:noMultiLvlLbl val="0"/>
      </c:catAx>
      <c:valAx>
        <c:axId val="8698496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7921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0.23812</cdr:x>
      <cdr:y>0.36727</cdr:y>
    </cdr:from>
    <cdr:to>
      <cdr:x>0.29122</cdr:x>
      <cdr:y>0.44711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1768929" y="876299"/>
          <a:ext cx="394474" cy="1905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0.39607</cdr:x>
      <cdr:y>0.28362</cdr:y>
    </cdr:from>
    <cdr:to>
      <cdr:x>0.44917</cdr:x>
      <cdr:y>0.36346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V="1">
          <a:off x="2942318" y="676729"/>
          <a:ext cx="394474" cy="1905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0.55084</cdr:x>
      <cdr:y>0.22659</cdr:y>
    </cdr:from>
    <cdr:to>
      <cdr:x>0.60394</cdr:x>
      <cdr:y>0.30644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V="1">
          <a:off x="4092121" y="540657"/>
          <a:ext cx="394474" cy="1905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0.70928</cdr:x>
      <cdr:y>0.19808</cdr:y>
    </cdr:from>
    <cdr:to>
      <cdr:x>0.76238</cdr:x>
      <cdr:y>0.27792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5269140" y="472621"/>
          <a:ext cx="394474" cy="1905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0.22375</cdr:x>
      <cdr:y>0.1752</cdr:y>
    </cdr:from>
    <cdr:to>
      <cdr:x>0.30129</cdr:x>
      <cdr:y>0.38646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662182" y="418036"/>
          <a:ext cx="57606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366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(5,6%)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0.37516</cdr:x>
      <cdr:y>0.10626</cdr:y>
    </cdr:from>
    <cdr:to>
      <cdr:x>0.4624</cdr:x>
      <cdr:y>0.33741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787014" y="253548"/>
          <a:ext cx="648072" cy="551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1453</a:t>
          </a:r>
          <a:endParaRPr lang="ru-RU" sz="12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(21,1%)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0.53393</cdr:x>
      <cdr:y>0.05449</cdr:y>
    </cdr:from>
    <cdr:to>
      <cdr:x>0.60371</cdr:x>
      <cdr:y>0.2892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966438" y="130004"/>
          <a:ext cx="518385" cy="560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306</a:t>
          </a:r>
          <a:endParaRPr lang="ru-RU" sz="12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(3,7%)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0.69738</cdr:x>
      <cdr:y>0.01844</cdr:y>
    </cdr:from>
    <cdr:to>
      <cdr:x>0.77625</cdr:x>
      <cdr:y>0.23556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180710" y="43998"/>
          <a:ext cx="585928" cy="51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345,9</a:t>
          </a:r>
          <a:endParaRPr lang="ru-RU" sz="12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(4,0%)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E3AB1-584B-48A2-ABB9-515EF1BD93F0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FA94E-E5C1-4A59-97F0-2A611E248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7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7EA7-DF00-4111-99F9-B152E1C6B55E}" type="datetime1">
              <a:rPr lang="ru-RU" smtClean="0"/>
              <a:t>12.03.2019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597-CD77-48A8-99FE-CBF99939918C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6D7B-63A9-46E7-BA93-76401F38E412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8C2D-CCF2-44FD-BC9B-876711D66E6A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87A0-8052-4993-B7E5-9026D7B5DF1A}" type="datetime1">
              <a:rPr lang="ru-RU" smtClean="0"/>
              <a:t>12.03.2019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C8E1-A868-4CB2-B5DD-99128AB956B0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1020-F5C9-4987-9C38-4918AFD2245C}" type="datetime1">
              <a:rPr lang="ru-RU" smtClean="0"/>
              <a:t>12.03.2019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9653-234D-4DB9-A4E2-77BB25482CED}" type="datetime1">
              <a:rPr lang="ru-RU" smtClean="0"/>
              <a:t>12.03.2019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15A7-280D-442A-AB92-FA3AFD72363D}" type="datetime1">
              <a:rPr lang="ru-RU" smtClean="0"/>
              <a:t>12.03.2019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D8C4-4AAD-4BCC-BD03-71CA8F5663D9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187D-8A05-4C15-948D-1A0D621B4843}" type="datetime1">
              <a:rPr lang="ru-RU" smtClean="0"/>
              <a:t>12.03.2019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3C70E9-DC01-41A5-B026-C3E0F5F21F17}" type="datetime1">
              <a:rPr lang="ru-RU" smtClean="0"/>
              <a:t>12.03.2019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51648" cy="2952328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82550" h="38100" prst="coolSlant"/>
              <a:contourClr>
                <a:schemeClr val="tx2"/>
              </a:contourClr>
            </a:sp3d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реализации территориальной программы обязательного медицинского страхования Республики Хакасия за 2017 год и задачи</a:t>
            </a:r>
            <a:r>
              <a:rPr lang="en-US" sz="40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2018 год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1760" y="5157192"/>
            <a:ext cx="7854696" cy="12485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Директор ТФОМС РХ</a:t>
            </a:r>
          </a:p>
          <a:p>
            <a:pPr>
              <a:spcBef>
                <a:spcPts val="0"/>
              </a:spcBef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Бурнакова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Л.А.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6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579" y="1344770"/>
            <a:ext cx="9144000" cy="12921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347056"/>
            <a:ext cx="914400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32218"/>
            <a:ext cx="8675270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2017 году доходы бюджета Фонда составили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7082,5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млн. руб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., что выше уровня 2016 года 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338,3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руб. (2016 год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6 744,2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руб.).</a:t>
            </a:r>
          </a:p>
          <a:p>
            <a:pPr indent="36000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Субвенция ФФОМС в 2018 году поступила в полном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объеме в размере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6888,8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млн.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руб. и направлена на реализацию территориальной программы ОМС РХ  (в 2016 году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6522,8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руб., увеличение составило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366,0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руб. или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5,6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%).  Страховые взносы на ОМС неработающего населения также получены в полном объеме в размере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3622,7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.(в 2016 году -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3556,8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., увеличение составило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65,9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или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1,9%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3600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Кроме того прочие поступления составили:</a:t>
            </a:r>
          </a:p>
          <a:p>
            <a:pPr marL="571500" indent="-285750" algn="just">
              <a:buClr>
                <a:srgbClr val="00B0F0"/>
              </a:buCl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межбюджетные трансферты ФФОМС на осуществление единовременных выплат медицинским работникам в размере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19,8 млн. руб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(2016 год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16,8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млн. руб.);</a:t>
            </a:r>
          </a:p>
          <a:p>
            <a:pPr marL="571500" indent="-285750" algn="just">
              <a:buClr>
                <a:srgbClr val="00B0F0"/>
              </a:buCl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межбюджетные трансферты ТФОМС других субъектов РФ за медицинскую помощь иногородним гражданам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203,3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млн. руб. (2016 год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196,1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млн. руб.);</a:t>
            </a:r>
          </a:p>
          <a:p>
            <a:pPr marL="571500" indent="-285750" algn="just">
              <a:buClr>
                <a:srgbClr val="00B0F0"/>
              </a:buCl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средства НСЗ на мероприятия по повышению квалификации медицинских работников, приобретению и проведению ремонта медицинского оборудования по доходам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25,9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руб., (2016 год –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19,5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млн. руб.).</a:t>
            </a:r>
          </a:p>
          <a:p>
            <a:pPr marL="360000" algn="just">
              <a:buClr>
                <a:srgbClr val="00B0F0"/>
              </a:buClr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Территориальным фондом ОМС РХ выполнены основные задачи, определенные Федеральным Законом № 326-ФЗ:</a:t>
            </a:r>
          </a:p>
          <a:p>
            <a:pPr marL="645750" indent="-285750" algn="just">
              <a:buClr>
                <a:srgbClr val="00B0F0"/>
              </a:buCl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финансовая стабильность системы ОМС;</a:t>
            </a:r>
          </a:p>
          <a:p>
            <a:pPr marL="645750" indent="-285750" algn="just">
              <a:buClr>
                <a:srgbClr val="00B0F0"/>
              </a:buCl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достигнуты целевые показатели заработной платы медицинских работников по дорожной карте в соответствии с Указом Президента Российской Федерации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(дополнительно направлено  105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за  счет уменьшения межбюджетных трансфертов и остатка средств НСЗ);</a:t>
            </a:r>
          </a:p>
          <a:p>
            <a:pPr marL="645750" indent="-285750" algn="just">
              <a:buClr>
                <a:srgbClr val="00B0F0"/>
              </a:buClr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полном объеме произведена оплата счетов медицинских организаций;</a:t>
            </a:r>
          </a:p>
          <a:p>
            <a:pPr marL="645750" indent="-285750" algn="just">
              <a:buClr>
                <a:srgbClr val="00B0F0"/>
              </a:buCl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выполнены обязательства по межтерриториальным расчетам. </a:t>
            </a:r>
          </a:p>
          <a:p>
            <a:pPr marL="571500" indent="-285750" algn="just">
              <a:buClr>
                <a:srgbClr val="00B0F0"/>
              </a:buClr>
              <a:buFont typeface="Wingdings" pitchFamily="2" charset="2"/>
              <a:buChar char="q"/>
            </a:pP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7982" y="285886"/>
            <a:ext cx="8601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Реализация территориальной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программы обязательного медицинского страхования Республики Хакасия в 2017 году 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8709581" y="6383914"/>
            <a:ext cx="434419" cy="476319"/>
            <a:chOff x="8709581" y="6383914"/>
            <a:chExt cx="434419" cy="476319"/>
          </a:xfrm>
        </p:grpSpPr>
        <p:sp>
          <p:nvSpPr>
            <p:cNvPr id="9" name="Прямоугольный треугольник 8"/>
            <p:cNvSpPr/>
            <p:nvPr/>
          </p:nvSpPr>
          <p:spPr>
            <a:xfrm rot="16200000">
              <a:off x="8688631" y="6404864"/>
              <a:ext cx="476319" cy="434419"/>
            </a:xfrm>
            <a:prstGeom prst="rtTriangle">
              <a:avLst/>
            </a:prstGeom>
            <a:solidFill>
              <a:schemeClr val="accent3">
                <a:lumMod val="40000"/>
                <a:lumOff val="6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ый треугольник 9"/>
            <p:cNvSpPr/>
            <p:nvPr/>
          </p:nvSpPr>
          <p:spPr>
            <a:xfrm rot="16200000">
              <a:off x="8916315" y="6632549"/>
              <a:ext cx="238159" cy="217209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1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1" y="2197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6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latin typeface="Times New Roman" pitchFamily="18" charset="0"/>
                <a:cs typeface="Times New Roman" pitchFamily="18" charset="0"/>
              </a:rPr>
              <a:t>3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784" y="4725144"/>
            <a:ext cx="84249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от 07.05.2012 № 597 с 1 января 2018 года: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врачи – 200 %; средний и младший персонал – 100 % ( с учетом всех источников, образующих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фонд оплаты труда).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совместным приказом Министерства здравоохранения и ТФОМС РХ от 19.01.2018 № 50/28-п утверждены целевые показатели заработной платы на 2018 год: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врачи – 56973,3 руб., рост по сравнению с 2017 годом 123,6 % или 10860,3 руб.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2017 год – 46113,0 руб.);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средний персонал – 29286,8 руб., рост по сравнению с 2017 годом 114,9 % или 3805,5 руб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.(2017 год – 25481,3 руб.);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младший персонал – 29117,2 руб., рост по сравнению с 2017 годом 164,1 %  или 11369,4 руб.(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2017 год – 17747,8 руб.).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304117"/>
              </p:ext>
            </p:extLst>
          </p:nvPr>
        </p:nvGraphicFramePr>
        <p:xfrm>
          <a:off x="839842" y="799967"/>
          <a:ext cx="7428819" cy="2386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7958"/>
              </p:ext>
            </p:extLst>
          </p:nvPr>
        </p:nvGraphicFramePr>
        <p:xfrm>
          <a:off x="1451050" y="414908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12296,8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FE7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68E6A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19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760,3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390,7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48F88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303039"/>
            <a:ext cx="5758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размера субвенции,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529" y="3212976"/>
            <a:ext cx="85089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Подушевой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норматив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финансового обеспечения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Территориальной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программы ОМС, руб.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2255093" y="3888641"/>
            <a:ext cx="852664" cy="192337"/>
          </a:xfrm>
          <a:custGeom>
            <a:avLst/>
            <a:gdLst>
              <a:gd name="connsiteX0" fmla="*/ 0 w 736979"/>
              <a:gd name="connsiteY0" fmla="*/ 334373 h 334373"/>
              <a:gd name="connsiteX1" fmla="*/ 382137 w 736979"/>
              <a:gd name="connsiteY1" fmla="*/ 3 h 334373"/>
              <a:gd name="connsiteX2" fmla="*/ 736979 w 736979"/>
              <a:gd name="connsiteY2" fmla="*/ 327549 h 33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979" h="334373">
                <a:moveTo>
                  <a:pt x="0" y="334373"/>
                </a:moveTo>
                <a:cubicBezTo>
                  <a:pt x="129653" y="167756"/>
                  <a:pt x="259307" y="1140"/>
                  <a:pt x="382137" y="3"/>
                </a:cubicBezTo>
                <a:cubicBezTo>
                  <a:pt x="504967" y="-1134"/>
                  <a:pt x="675564" y="266134"/>
                  <a:pt x="736979" y="327549"/>
                </a:cubicBezTo>
              </a:path>
            </a:pathLst>
          </a:cu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491880" y="3888641"/>
            <a:ext cx="852664" cy="192337"/>
          </a:xfrm>
          <a:custGeom>
            <a:avLst/>
            <a:gdLst>
              <a:gd name="connsiteX0" fmla="*/ 0 w 736979"/>
              <a:gd name="connsiteY0" fmla="*/ 334373 h 334373"/>
              <a:gd name="connsiteX1" fmla="*/ 382137 w 736979"/>
              <a:gd name="connsiteY1" fmla="*/ 3 h 334373"/>
              <a:gd name="connsiteX2" fmla="*/ 736979 w 736979"/>
              <a:gd name="connsiteY2" fmla="*/ 327549 h 33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979" h="334373">
                <a:moveTo>
                  <a:pt x="0" y="334373"/>
                </a:moveTo>
                <a:cubicBezTo>
                  <a:pt x="129653" y="167756"/>
                  <a:pt x="259307" y="1140"/>
                  <a:pt x="382137" y="3"/>
                </a:cubicBezTo>
                <a:cubicBezTo>
                  <a:pt x="504967" y="-1134"/>
                  <a:pt x="675564" y="266134"/>
                  <a:pt x="736979" y="327549"/>
                </a:cubicBezTo>
              </a:path>
            </a:pathLst>
          </a:cu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4716016" y="3888640"/>
            <a:ext cx="852664" cy="192337"/>
          </a:xfrm>
          <a:custGeom>
            <a:avLst/>
            <a:gdLst>
              <a:gd name="connsiteX0" fmla="*/ 0 w 736979"/>
              <a:gd name="connsiteY0" fmla="*/ 334373 h 334373"/>
              <a:gd name="connsiteX1" fmla="*/ 382137 w 736979"/>
              <a:gd name="connsiteY1" fmla="*/ 3 h 334373"/>
              <a:gd name="connsiteX2" fmla="*/ 736979 w 736979"/>
              <a:gd name="connsiteY2" fmla="*/ 327549 h 33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979" h="334373">
                <a:moveTo>
                  <a:pt x="0" y="334373"/>
                </a:moveTo>
                <a:cubicBezTo>
                  <a:pt x="129653" y="167756"/>
                  <a:pt x="259307" y="1140"/>
                  <a:pt x="382137" y="3"/>
                </a:cubicBezTo>
                <a:cubicBezTo>
                  <a:pt x="504967" y="-1134"/>
                  <a:pt x="675564" y="266134"/>
                  <a:pt x="736979" y="327549"/>
                </a:cubicBezTo>
              </a:path>
            </a:pathLst>
          </a:cu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5940152" y="3884735"/>
            <a:ext cx="852664" cy="192337"/>
          </a:xfrm>
          <a:custGeom>
            <a:avLst/>
            <a:gdLst>
              <a:gd name="connsiteX0" fmla="*/ 0 w 736979"/>
              <a:gd name="connsiteY0" fmla="*/ 334373 h 334373"/>
              <a:gd name="connsiteX1" fmla="*/ 382137 w 736979"/>
              <a:gd name="connsiteY1" fmla="*/ 3 h 334373"/>
              <a:gd name="connsiteX2" fmla="*/ 736979 w 736979"/>
              <a:gd name="connsiteY2" fmla="*/ 327549 h 33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979" h="334373">
                <a:moveTo>
                  <a:pt x="0" y="334373"/>
                </a:moveTo>
                <a:cubicBezTo>
                  <a:pt x="129653" y="167756"/>
                  <a:pt x="259307" y="1140"/>
                  <a:pt x="382137" y="3"/>
                </a:cubicBezTo>
                <a:cubicBezTo>
                  <a:pt x="504967" y="-1134"/>
                  <a:pt x="675564" y="266134"/>
                  <a:pt x="736979" y="327549"/>
                </a:cubicBezTo>
              </a:path>
            </a:pathLst>
          </a:cu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180226" y="3630810"/>
            <a:ext cx="1002397" cy="23751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399,6 (3,2%)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3347864" y="3630810"/>
            <a:ext cx="1002397" cy="23751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2506,3 (19,7%)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4649723" y="3631729"/>
            <a:ext cx="1002397" cy="23751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557,6 (3,7%)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5865285" y="3617735"/>
            <a:ext cx="1002397" cy="23751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630,4 (4,0%)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8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52716" cy="105273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2040" y="116632"/>
            <a:ext cx="8418958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объемов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помощи в рамках Территориальной программы обязательного медицинского страхования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Хакасия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86055"/>
              </p:ext>
            </p:extLst>
          </p:nvPr>
        </p:nvGraphicFramePr>
        <p:xfrm>
          <a:off x="35496" y="1124745"/>
          <a:ext cx="9085081" cy="5644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5"/>
                <a:gridCol w="948175"/>
                <a:gridCol w="936104"/>
                <a:gridCol w="864096"/>
                <a:gridCol w="1008112"/>
                <a:gridCol w="1008112"/>
                <a:gridCol w="864097"/>
              </a:tblGrid>
              <a:tr h="2880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условия оказания медицинской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оплате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Выполне-ние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DBF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Принято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оплате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Выполне-ние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4697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Стационарная медицинская помощь, законченный случай, 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94 701</a:t>
                      </a:r>
                      <a:endParaRPr kumimoji="0"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94 637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91 697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93 136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0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 медицинская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реабилитация, законченный случай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стационарных условиях, законченный случай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92 445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92 428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Медицинская помощь в дневных стационарах, законченный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случай, 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32 804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31 763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 ВМП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условиях дневного стационара, законченный случай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9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Амбулаторная медицинская помощь,   в том числе: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 неотложная помощь, посещения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308 078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291 525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305 268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306 052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3.2. по поводу заболевания, обращения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1 089 275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890 272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1 079 278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837 567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3.3. с профилактической целью, посещения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1 292 827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1 266 939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1 230 825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1 217 463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Скорая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медицинская помощь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165 042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158 671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161 656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148 186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МРТ  диагностика, услуга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11 000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10 701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8709581" y="6383914"/>
            <a:ext cx="434419" cy="476319"/>
            <a:chOff x="8709581" y="6383914"/>
            <a:chExt cx="434419" cy="476319"/>
          </a:xfrm>
        </p:grpSpPr>
        <p:sp>
          <p:nvSpPr>
            <p:cNvPr id="14" name="Прямоугольный треугольник 13"/>
            <p:cNvSpPr/>
            <p:nvPr/>
          </p:nvSpPr>
          <p:spPr>
            <a:xfrm rot="16200000">
              <a:off x="8688631" y="6404864"/>
              <a:ext cx="476319" cy="434419"/>
            </a:xfrm>
            <a:prstGeom prst="rtTriangle">
              <a:avLst/>
            </a:prstGeom>
            <a:solidFill>
              <a:schemeClr val="accent3">
                <a:lumMod val="40000"/>
                <a:lumOff val="6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рямоугольный треугольник 14"/>
            <p:cNvSpPr/>
            <p:nvPr/>
          </p:nvSpPr>
          <p:spPr>
            <a:xfrm rot="16200000">
              <a:off x="8916315" y="6632549"/>
              <a:ext cx="238159" cy="217209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98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99392"/>
            <a:ext cx="9152716" cy="105273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2040" y="116632"/>
            <a:ext cx="8418958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по объемам и стоимости медицинской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помощи в рамках Территориальной программы обязательного медицинского страхования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Хакасия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2016 - 2018 годы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37926"/>
              </p:ext>
            </p:extLst>
          </p:nvPr>
        </p:nvGraphicFramePr>
        <p:xfrm>
          <a:off x="86429" y="953344"/>
          <a:ext cx="9022075" cy="585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5"/>
                <a:gridCol w="948175"/>
                <a:gridCol w="936104"/>
                <a:gridCol w="864096"/>
                <a:gridCol w="1008112"/>
                <a:gridCol w="1008112"/>
                <a:gridCol w="801091"/>
              </a:tblGrid>
              <a:tr h="2880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условия оказания медицинской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Стоимость, млн. руб.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(принято к оплате)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  <a:r>
                        <a:rPr lang="ru-RU" sz="11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(принято</a:t>
                      </a:r>
                      <a:r>
                        <a:rPr lang="ru-RU" sz="11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оплате)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(принято к оплате)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DBF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  <a:r>
                        <a:rPr lang="ru-RU" sz="11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(принято</a:t>
                      </a:r>
                      <a:r>
                        <a:rPr lang="ru-RU" sz="11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оплате)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4697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Стационарная медицинская помощь, законченный случай, 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90 268</a:t>
                      </a:r>
                      <a:endParaRPr kumimoji="0"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90 687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2 688,8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0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 медицинская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реабилитация, законченный случай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ВМП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стационарных условиях, законченный случай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Медицинская помощь в дневных стационарах,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 лечения, 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32 564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32 363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31 594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 ВМП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условиях дневного стационара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случай лечения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9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Амбулаторная медицинская помощь,   в том числе: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 неотложная помощь, посещения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285 249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306 052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303 282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3.2. по поводу заболевания, обращения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873 155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837 567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1 078 192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1 580,6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1 941,9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92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3.3. с профилактической целью, посещения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1 242 770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1 217 463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1 248 695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диспансеризация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взрослого населения, случай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81 044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54 905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64 780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осмотры несовершеннолетних, случай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129 685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107 387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121 643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Скорая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медицинская помощь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158 671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152 972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160 625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3" marR="6683" marT="6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8709581" y="6383914"/>
            <a:ext cx="434419" cy="476319"/>
            <a:chOff x="8709581" y="6383914"/>
            <a:chExt cx="434419" cy="476319"/>
          </a:xfrm>
        </p:grpSpPr>
        <p:sp>
          <p:nvSpPr>
            <p:cNvPr id="14" name="Прямоугольный треугольник 13"/>
            <p:cNvSpPr/>
            <p:nvPr/>
          </p:nvSpPr>
          <p:spPr>
            <a:xfrm rot="16200000">
              <a:off x="8688631" y="6404864"/>
              <a:ext cx="476319" cy="434419"/>
            </a:xfrm>
            <a:prstGeom prst="rtTriangle">
              <a:avLst/>
            </a:prstGeom>
            <a:solidFill>
              <a:schemeClr val="accent3">
                <a:lumMod val="40000"/>
                <a:lumOff val="6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рямоугольный треугольник 14"/>
            <p:cNvSpPr/>
            <p:nvPr/>
          </p:nvSpPr>
          <p:spPr>
            <a:xfrm rot="16200000">
              <a:off x="8916315" y="6632549"/>
              <a:ext cx="238159" cy="217209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432048"/>
          </a:xfrm>
        </p:spPr>
        <p:txBody>
          <a:bodyPr tIns="0" anchor="t"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Объемы медицинской помощи по видам и условия оказания медицинской помощи Республики Хакасия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36925"/>
              </p:ext>
            </p:extLst>
          </p:nvPr>
        </p:nvGraphicFramePr>
        <p:xfrm>
          <a:off x="179512" y="764704"/>
          <a:ext cx="8568952" cy="4436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3809"/>
                <a:gridCol w="1481714"/>
                <a:gridCol w="1481715"/>
                <a:gridCol w="1481714"/>
              </a:tblGrid>
              <a:tr h="439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 </a:t>
                      </a:r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медицинской помощи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solidFill>
                      <a:srgbClr val="B5EDFD"/>
                    </a:solidFill>
                  </a:tcPr>
                </a:tc>
              </a:tr>
              <a:tr h="2082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скорой медицинской помощи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52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вызов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165 042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164 876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164 620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27762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амбулаторных условиях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профилактическими и иными целями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1 292 827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1 291 525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1 289 523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365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поводу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заболеваний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089 275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1 088 178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1 086 491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402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неотложной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форме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078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307 768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307 290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2082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условиях дневных стационаров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лечения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32 975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32 924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28250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стационарных условиях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госпитализации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701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94 710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94 574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  <a:tr h="2082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реабилитации в стационарных условиях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койко-день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514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21 431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23 562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4" marR="6774" marT="6774" marB="0"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5327556"/>
            <a:ext cx="856895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Объемы медицинской помощи соответствуют федеральным нормативам, за исключением объемов медицинской реабилитации в стационарных условиях на 2018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год (РФ – 26339 койко-дней).</a:t>
            </a: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Основной причиной уменьшения объемов медицинской помощи является снижение численности застрахованного населения (на 1 апреля 2015 года – 550139 чел., на 1 апреля 2016 года – 549585 чел., на 1 апреля 2017 года – 548733 чел.).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3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432048"/>
          </a:xfrm>
        </p:spPr>
        <p:txBody>
          <a:bodyPr tIns="0" anchor="t"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Нормативы финансовых затрат на единицу объема медицинской помощи по видам и условия оказания Республики Хакасия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121852"/>
              </p:ext>
            </p:extLst>
          </p:nvPr>
        </p:nvGraphicFramePr>
        <p:xfrm>
          <a:off x="251520" y="980728"/>
          <a:ext cx="8784976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/>
                <a:gridCol w="1296144"/>
                <a:gridCol w="1152128"/>
                <a:gridCol w="1152128"/>
                <a:gridCol w="1152128"/>
                <a:gridCol w="1080120"/>
              </a:tblGrid>
              <a:tr h="23155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Нормативы финансовых затрат на единицу объема медицинской помощи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</a:tr>
              <a:tr h="377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РХ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РХ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РХ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5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РХ</a:t>
                      </a:r>
                      <a:endParaRPr lang="ru-RU" sz="12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>
                    <a:solidFill>
                      <a:srgbClr val="B5EDFD"/>
                    </a:solidFill>
                  </a:tcPr>
                </a:tc>
              </a:tr>
              <a:tr h="3562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скорой медицинской помощи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</a:tr>
              <a:tr h="259209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вызов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2 563,7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2 717,2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3 128,0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361,9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3562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амбулаторных условиях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</a:tr>
              <a:tr h="426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профилактическими и иными целями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549,0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636,2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658,3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297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поводу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заболевания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1 485,1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1 782,4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911,1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неотложной форме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678,6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814,6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3562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условиях дневных стационаров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</a:tr>
              <a:tr h="291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лечения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16 794,0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18 303,6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20 680,5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21 381,7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ru-RU" sz="13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344,8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3562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помощи в стационарных условиях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</a:tr>
              <a:tr h="291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случай </a:t>
                      </a:r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госпитализации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34 201,6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34 519,2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42 377,7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44 067,2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45 884,4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  <a:tr h="3562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медицинской реабилитации в стационарных условиях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959" marR="6959" marT="6959" marB="0" anchor="ctr">
                    <a:noFill/>
                  </a:tcPr>
                </a:tc>
              </a:tr>
              <a:tr h="291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койко-день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2 330,5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3 757,8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4 307,5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4 307,5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4 307,5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59" marR="6959" marT="6959" marB="0" anchor="b"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573325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Нормативы финансовых затрат на единицу объема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медицинской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помощи в Республике Хакасия соответствуют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нормативам и наблюдается ежегодная тенденция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увеличения нормативов.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79387" y="692696"/>
            <a:ext cx="48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86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620688"/>
            <a:ext cx="9144000" cy="51893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420" y="1139620"/>
            <a:ext cx="88569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успешной реализации поставленных законом № 326-ФЗ задач, в целях дальнейшего повышения доступности и улучшения качества оказания медицинской помощи необходимо осуществить следующие мероприятия.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Территориальному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фонду обязательного медицинского страхования совместно с Министерством здравоохранения Республики Хакасия: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Обеспечить финансирование территориальной программы обязательного медицинского страхования Республики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Хакасия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2018 год в рамках государственного заказа и утвержденного бюджета.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финансовой стабильностью медицинских организаций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Усилить контроль за эффективностью использования финансовых средств системы обязательного медицинского страхования.</a:t>
            </a:r>
          </a:p>
          <a:p>
            <a:pPr marL="342900" lvl="0" indent="-342900"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Усилить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деятельности страховых медицинских организаций по информированию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защите прав застрахованных лиц, в том числе по организации деятельности службы страховых представителей.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1557" y="620688"/>
            <a:ext cx="275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Задачи на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5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4"/>
            <a:ext cx="784078" cy="78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8709581" y="6383914"/>
            <a:ext cx="434419" cy="476319"/>
            <a:chOff x="8709581" y="6383914"/>
            <a:chExt cx="434419" cy="476319"/>
          </a:xfrm>
        </p:grpSpPr>
        <p:sp>
          <p:nvSpPr>
            <p:cNvPr id="8" name="Прямоугольный треугольник 7"/>
            <p:cNvSpPr/>
            <p:nvPr/>
          </p:nvSpPr>
          <p:spPr>
            <a:xfrm rot="16200000">
              <a:off x="8688631" y="6404864"/>
              <a:ext cx="476319" cy="434419"/>
            </a:xfrm>
            <a:prstGeom prst="rtTriangle">
              <a:avLst/>
            </a:prstGeom>
            <a:solidFill>
              <a:schemeClr val="accent3">
                <a:lumMod val="40000"/>
                <a:lumOff val="6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 rot="16200000">
              <a:off x="8916315" y="6632549"/>
              <a:ext cx="238159" cy="217209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  <a:alpha val="60000"/>
              </a:schemeClr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8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164931" y="5876925"/>
            <a:ext cx="8840270" cy="624617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64931" y="4903093"/>
            <a:ext cx="8840270" cy="869057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51865" y="4149080"/>
            <a:ext cx="8840270" cy="648072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5881" y="3140968"/>
            <a:ext cx="8840270" cy="936104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3683" y="2219326"/>
            <a:ext cx="8840270" cy="849634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23683" y="1484784"/>
            <a:ext cx="8840270" cy="648072"/>
          </a:xfrm>
          <a:prstGeom prst="roundRect">
            <a:avLst/>
          </a:prstGeom>
          <a:solidFill>
            <a:schemeClr val="accent3"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764705"/>
            <a:ext cx="9144000" cy="64807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218" y="1484784"/>
            <a:ext cx="89289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Обеспечить  выполнение государственного заказа по оказанию медицинской помощи в полном объеме по условиям её оказания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Планировать объемы по круглосуточному и дневному стационарам в разрезе КСГ с учетом уровня оказания медицинской помощи и фактической структуры заболеваемости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Ежемесячно осуществлять контроль за выполнением государственного заказа,  в том числе неотложной медицинской помощи, диспансеризации и профилактических осмотров определенных групп взрослого  и детского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Планировать и осуществлять расходы в соответствии с полученными доходами, не допуская образования кредиторской задолженности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Обеспечить выполнение целевых показателей заработной платы «дорожной карты» по категориям медицинских работников, не допускать как снижения, так и превышения утвержденных целевых показателей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Обеспечить целевое и рациональное использование средств обязательного медицинского страхования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79" y="836712"/>
            <a:ext cx="6223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Руководителям медицинских организаций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600px-Coat_of_arms_of_Khakassi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0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2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1508</Words>
  <Application>Microsoft Office PowerPoint</Application>
  <PresentationFormat>Экран (4:3)</PresentationFormat>
  <Paragraphs>345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Итоги реализации территориальной программы обязательного медицинского страхования Республики Хакасия за 2017 год и задачи  на 2018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Объемы медицинской помощи по видам и условия оказания медицинской помощи Республики Хакасия</vt:lpstr>
      <vt:lpstr>Нормативы финансовых затрат на единицу объема медицинской помощи по видам и условия оказания Республики Хакасия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Ощепков</dc:creator>
  <cp:lastModifiedBy>Убиенных</cp:lastModifiedBy>
  <cp:revision>137</cp:revision>
  <cp:lastPrinted>2018-02-14T06:35:48Z</cp:lastPrinted>
  <dcterms:created xsi:type="dcterms:W3CDTF">2017-03-03T08:11:54Z</dcterms:created>
  <dcterms:modified xsi:type="dcterms:W3CDTF">2019-03-12T02:59:38Z</dcterms:modified>
</cp:coreProperties>
</file>