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266" r:id="rId3"/>
    <p:sldId id="264" r:id="rId4"/>
    <p:sldId id="265" r:id="rId5"/>
    <p:sldId id="267" r:id="rId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4208" y="5301208"/>
            <a:ext cx="2592288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Докладчик: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ТФОМС РХ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Бурнакова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24744"/>
            <a:ext cx="6957392" cy="347472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marL="45720" indent="0"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 внесении изменений в закон Республики Хакасия «О бюджете Территориального фонда обязательного медицинского страхования Республики Хакасия на 2018 год и на плановый период </a:t>
            </a:r>
          </a:p>
          <a:p>
            <a:pPr marL="45720" indent="0"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2019 и 2020 годов»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698490" cy="69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29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36712"/>
            <a:ext cx="9144000" cy="923330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39552" y="836712"/>
            <a:ext cx="8036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бюджета Территориального фонда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обязательного медицинского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страхования Республики Хакасия 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934956"/>
              </p:ext>
            </p:extLst>
          </p:nvPr>
        </p:nvGraphicFramePr>
        <p:xfrm>
          <a:off x="195059" y="1844824"/>
          <a:ext cx="8640960" cy="4536325"/>
        </p:xfrm>
        <a:graphic>
          <a:graphicData uri="http://schemas.openxmlformats.org/drawingml/2006/table">
            <a:tbl>
              <a:tblPr firstRow="1" firstCol="1" bandRow="1"/>
              <a:tblGrid>
                <a:gridCol w="4320480"/>
                <a:gridCol w="1224136"/>
                <a:gridCol w="1224136"/>
                <a:gridCol w="1008112"/>
                <a:gridCol w="864096"/>
              </a:tblGrid>
              <a:tr h="4320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Наименование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доходов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редакция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редакция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4933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ДОХОДЫ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всего, из них: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8590,66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8590,66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53677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 Субвенции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Федерального фонда ОМС 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8342,20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8342,20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10665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2. Межбюджетные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трансферты из бюджетов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территориальных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фондов ОМС других субъектов РФ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229,96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229,96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5367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Прочие налоговые и неналоговые доходы, том числе: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18,50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18,50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11989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финансовое обеспечение мероприятий по организации дополнительного профессионального образования, по приобретению и проведению ремонта медицинского оборудования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18,50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18,50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698490" cy="69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9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" y="-16386"/>
            <a:ext cx="9144000" cy="997114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-1" y="5661247"/>
            <a:ext cx="9144000" cy="1097543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04089" y="12822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обязательного медицинского страхования Республики Хакасия 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956376" y="713921"/>
            <a:ext cx="775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588417"/>
              </p:ext>
            </p:extLst>
          </p:nvPr>
        </p:nvGraphicFramePr>
        <p:xfrm>
          <a:off x="107504" y="1015308"/>
          <a:ext cx="8784976" cy="4238138"/>
        </p:xfrm>
        <a:graphic>
          <a:graphicData uri="http://schemas.openxmlformats.org/drawingml/2006/table">
            <a:tbl>
              <a:tblPr firstRow="1" firstCol="1" bandRow="1"/>
              <a:tblGrid>
                <a:gridCol w="4023665"/>
                <a:gridCol w="1221422"/>
                <a:gridCol w="1221422"/>
                <a:gridCol w="1231685"/>
                <a:gridCol w="1086782"/>
              </a:tblGrid>
              <a:tr h="36003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Наименование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доходов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редакция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редакция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4547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всего, из них:</a:t>
                      </a: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8590,66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8722,75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132,09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101,5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4337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 Расходы на финансовое обеспечение организации ОМС, в том числе: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8288,07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8401,94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113,87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432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-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межбюджетные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трансферты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(расходы на оплату лечения жителей РХ в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других субъектах)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10922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2. Расходы на мероприятия по организации дополнительного профессионального образования медицинских работников, по приобретению и проведения ремонта медицинского оборудования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18,50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36,73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18,23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198,4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3. Расходы на финансовое обеспечение оплаты стоимости медицинской помощи, оказанной лицам, застрахованным в других субъектах РФ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229,96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229,96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  <a:tr h="5283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4. Расходы на осуществление управленческих функций ТФОМС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54,13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54,12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-0,01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487" marR="6487" marT="64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9513" y="5589240"/>
            <a:ext cx="8784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ru-RU" sz="1400" b="1" dirty="0">
                <a:latin typeface="Times New Roman"/>
              </a:rPr>
              <a:t>Остатки средств нормированного страхового запаса на </a:t>
            </a:r>
            <a:r>
              <a:rPr lang="ru-RU" sz="1400" b="1" dirty="0" smtClean="0">
                <a:latin typeface="Times New Roman"/>
              </a:rPr>
              <a:t>01.01.2018 </a:t>
            </a:r>
            <a:r>
              <a:rPr lang="ru-RU" sz="1400" b="1" dirty="0">
                <a:latin typeface="Times New Roman"/>
              </a:rPr>
              <a:t>– </a:t>
            </a:r>
            <a:r>
              <a:rPr lang="ru-RU" sz="1400" b="1" dirty="0" smtClean="0">
                <a:latin typeface="Times New Roman"/>
              </a:rPr>
              <a:t>132,09 </a:t>
            </a:r>
            <a:r>
              <a:rPr lang="ru-RU" sz="1400" b="1" dirty="0">
                <a:latin typeface="Times New Roman"/>
              </a:rPr>
              <a:t>млн. рублей, из них:</a:t>
            </a:r>
          </a:p>
          <a:p>
            <a:pPr fontAlgn="ctr"/>
            <a:r>
              <a:rPr lang="ru-RU" sz="1400" b="1" dirty="0" smtClean="0">
                <a:latin typeface="Times New Roman"/>
              </a:rPr>
              <a:t>- </a:t>
            </a:r>
            <a:r>
              <a:rPr lang="ru-RU" sz="1400" b="1" dirty="0">
                <a:latin typeface="Times New Roman"/>
              </a:rPr>
              <a:t>на финансовое обеспечение территориальной программы ОМС – </a:t>
            </a:r>
            <a:r>
              <a:rPr lang="ru-RU" sz="1400" b="1" dirty="0" smtClean="0">
                <a:latin typeface="Times New Roman"/>
              </a:rPr>
              <a:t>113,87 </a:t>
            </a:r>
            <a:r>
              <a:rPr lang="ru-RU" sz="1400" b="1" dirty="0">
                <a:latin typeface="Times New Roman"/>
              </a:rPr>
              <a:t>млн. рублей;</a:t>
            </a:r>
          </a:p>
          <a:p>
            <a:pPr fontAlgn="ctr"/>
            <a:r>
              <a:rPr lang="ru-RU" sz="1400" b="1" dirty="0" smtClean="0">
                <a:latin typeface="Times New Roman"/>
              </a:rPr>
              <a:t>-</a:t>
            </a:r>
            <a:r>
              <a:rPr lang="en-US" sz="1400" b="1" dirty="0" smtClean="0">
                <a:latin typeface="Times New Roman"/>
              </a:rPr>
              <a:t> </a:t>
            </a:r>
            <a:r>
              <a:rPr lang="ru-RU" sz="1400" b="1" dirty="0" smtClean="0">
                <a:latin typeface="Times New Roman"/>
              </a:rPr>
              <a:t>на </a:t>
            </a:r>
            <a:r>
              <a:rPr lang="ru-RU" sz="1400" b="1" dirty="0">
                <a:latin typeface="Times New Roman"/>
              </a:rPr>
              <a:t>финансовое обеспечение мероприятий по организации дополнительного профессионального образования медицинских работников, а также по приобретению и проведению ремонта медицинского оборудования – </a:t>
            </a:r>
            <a:r>
              <a:rPr lang="ru-RU" sz="1400" b="1" dirty="0" smtClean="0">
                <a:latin typeface="Times New Roman"/>
              </a:rPr>
              <a:t>18,23 </a:t>
            </a:r>
            <a:r>
              <a:rPr lang="ru-RU" sz="1400" b="1" dirty="0">
                <a:latin typeface="Times New Roman"/>
              </a:rPr>
              <a:t>млн. рублей</a:t>
            </a:r>
            <a:r>
              <a:rPr lang="ru-RU" sz="1400" b="1" dirty="0" smtClean="0">
                <a:latin typeface="Times New Roman"/>
              </a:rPr>
              <a:t>.</a:t>
            </a:r>
            <a:endParaRPr lang="ru-RU" sz="1400" dirty="0"/>
          </a:p>
        </p:txBody>
      </p:sp>
      <p:pic>
        <p:nvPicPr>
          <p:cNvPr id="12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698490" cy="69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26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Направление расходования остатков средств бюджета Территориального фонда обязательного медицинского страхования Республики Хакасия, сформированных по состоянию  </a:t>
            </a:r>
            <a:b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1 января 2018 года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983832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1450" b="1" dirty="0" smtClean="0">
                <a:latin typeface="Times New Roman"/>
                <a:ea typeface="Times New Roman"/>
              </a:rPr>
              <a:t>Остаток </a:t>
            </a:r>
            <a:r>
              <a:rPr lang="ru-RU" sz="1450" b="1" dirty="0">
                <a:latin typeface="Times New Roman"/>
                <a:ea typeface="Times New Roman"/>
              </a:rPr>
              <a:t>средств ТФОМС РХ по состоянию на 01.01.2018</a:t>
            </a:r>
            <a:r>
              <a:rPr lang="ru-RU" sz="1450" dirty="0">
                <a:latin typeface="Times New Roman"/>
                <a:ea typeface="Times New Roman"/>
              </a:rPr>
              <a:t> составил – </a:t>
            </a:r>
            <a:r>
              <a:rPr lang="ru-RU" sz="1450" b="1" dirty="0">
                <a:latin typeface="Times New Roman"/>
                <a:ea typeface="Times New Roman"/>
              </a:rPr>
              <a:t>137,5 </a:t>
            </a:r>
            <a:r>
              <a:rPr lang="ru-RU" sz="1450" b="1" dirty="0" err="1">
                <a:latin typeface="Times New Roman"/>
                <a:ea typeface="Times New Roman"/>
              </a:rPr>
              <a:t>млн.руб</a:t>
            </a:r>
            <a:r>
              <a:rPr lang="ru-RU" sz="1450" dirty="0">
                <a:latin typeface="Times New Roman"/>
                <a:ea typeface="Times New Roman"/>
              </a:rPr>
              <a:t>., в том числе: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* </a:t>
            </a:r>
            <a:r>
              <a:rPr lang="ru-RU" sz="1450" dirty="0">
                <a:latin typeface="Times New Roman"/>
                <a:ea typeface="Times New Roman"/>
              </a:rPr>
              <a:t>средства НСЗ – 113,9 </a:t>
            </a:r>
            <a:r>
              <a:rPr lang="ru-RU" sz="1450" dirty="0" err="1">
                <a:latin typeface="Times New Roman"/>
                <a:ea typeface="Times New Roman"/>
              </a:rPr>
              <a:t>млн.руб</a:t>
            </a:r>
            <a:r>
              <a:rPr lang="ru-RU" sz="1450" dirty="0">
                <a:latin typeface="Times New Roman"/>
                <a:ea typeface="Times New Roman"/>
              </a:rPr>
              <a:t>.;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* </a:t>
            </a:r>
            <a:r>
              <a:rPr lang="ru-RU" sz="1450" dirty="0">
                <a:latin typeface="Times New Roman"/>
                <a:ea typeface="Times New Roman"/>
              </a:rPr>
              <a:t>средства НСЗ для финансового обеспечения мероприятий  по повышению квалификации медицинских работников, приобретению и ремонту медицинского оборудования – 18,2 </a:t>
            </a:r>
            <a:r>
              <a:rPr lang="ru-RU" sz="1450" dirty="0" err="1">
                <a:latin typeface="Times New Roman"/>
                <a:ea typeface="Times New Roman"/>
              </a:rPr>
              <a:t>млн.руб</a:t>
            </a:r>
            <a:r>
              <a:rPr lang="ru-RU" sz="1450" dirty="0">
                <a:latin typeface="Times New Roman"/>
                <a:ea typeface="Times New Roman"/>
              </a:rPr>
              <a:t>.;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* </a:t>
            </a:r>
            <a:r>
              <a:rPr lang="ru-RU" sz="1450" dirty="0">
                <a:latin typeface="Times New Roman"/>
                <a:ea typeface="Times New Roman"/>
              </a:rPr>
              <a:t>средства от возврата Министерством здравоохранения Республики Хакасия по единовременным компенсационным  выплатам медицинским работникам, подлежат возврату в </a:t>
            </a:r>
            <a:r>
              <a:rPr lang="ru-RU" sz="1450" dirty="0" smtClean="0">
                <a:latin typeface="Times New Roman"/>
                <a:ea typeface="Times New Roman"/>
              </a:rPr>
              <a:t>ФФОМС- 19,2 </a:t>
            </a:r>
            <a:r>
              <a:rPr lang="ru-RU" sz="1450" dirty="0" err="1" smtClean="0">
                <a:latin typeface="Times New Roman"/>
                <a:ea typeface="Times New Roman"/>
              </a:rPr>
              <a:t>тыс.руб</a:t>
            </a:r>
            <a:r>
              <a:rPr lang="ru-RU" sz="1450" dirty="0" smtClean="0">
                <a:latin typeface="Times New Roman"/>
                <a:ea typeface="Times New Roman"/>
              </a:rPr>
              <a:t>.;</a:t>
            </a:r>
            <a:endParaRPr lang="ru-RU" sz="1450" dirty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* </a:t>
            </a:r>
            <a:r>
              <a:rPr lang="ru-RU" sz="1450" dirty="0">
                <a:latin typeface="Times New Roman"/>
                <a:ea typeface="Times New Roman"/>
              </a:rPr>
              <a:t>средства от  восстановления нецелевого использования средств медицинскими организациями Республики Хакасия, штрафы, санкции, подлежат возврату в </a:t>
            </a:r>
            <a:r>
              <a:rPr lang="ru-RU" sz="1450" dirty="0" smtClean="0">
                <a:latin typeface="Times New Roman"/>
                <a:ea typeface="Times New Roman"/>
              </a:rPr>
              <a:t>ФФОМС, - 5,4 </a:t>
            </a:r>
            <a:r>
              <a:rPr lang="ru-RU" sz="1450" dirty="0" err="1" smtClean="0">
                <a:latin typeface="Times New Roman"/>
                <a:ea typeface="Times New Roman"/>
              </a:rPr>
              <a:t>млн.руб</a:t>
            </a:r>
            <a:r>
              <a:rPr lang="ru-RU" sz="1450" dirty="0" smtClean="0">
                <a:latin typeface="Times New Roman"/>
                <a:ea typeface="Times New Roman"/>
              </a:rPr>
              <a:t>.</a:t>
            </a:r>
            <a:endParaRPr lang="ru-RU" sz="1450" dirty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>
                <a:latin typeface="Times New Roman"/>
                <a:ea typeface="Times New Roman"/>
              </a:rPr>
              <a:t> </a:t>
            </a:r>
            <a:r>
              <a:rPr lang="ru-RU" sz="1450" b="1" dirty="0" smtClean="0">
                <a:latin typeface="Times New Roman"/>
                <a:ea typeface="Times New Roman"/>
              </a:rPr>
              <a:t> </a:t>
            </a:r>
            <a:r>
              <a:rPr lang="ru-RU" sz="1450" b="1" u="sng" dirty="0" smtClean="0">
                <a:latin typeface="Times New Roman"/>
                <a:ea typeface="Times New Roman"/>
              </a:rPr>
              <a:t>Средства </a:t>
            </a:r>
            <a:r>
              <a:rPr lang="ru-RU" sz="1450" b="1" u="sng" dirty="0">
                <a:latin typeface="Times New Roman"/>
                <a:ea typeface="Times New Roman"/>
              </a:rPr>
              <a:t>остатка НСЗ в сумме 113,9 </a:t>
            </a:r>
            <a:r>
              <a:rPr lang="ru-RU" sz="1450" b="1" u="sng" dirty="0" err="1">
                <a:latin typeface="Times New Roman"/>
                <a:ea typeface="Times New Roman"/>
              </a:rPr>
              <a:t>млн.руб</a:t>
            </a:r>
            <a:r>
              <a:rPr lang="ru-RU" sz="1450" b="1" u="sng" dirty="0">
                <a:latin typeface="Times New Roman"/>
                <a:ea typeface="Times New Roman"/>
              </a:rPr>
              <a:t>. в январе 2018 года в полном объеме были направлены на завершение расчетов за медицинскую помощь, оказанную в 2017 году.</a:t>
            </a:r>
            <a:endParaRPr lang="ru-RU" sz="1450" u="sng" dirty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50" b="1" dirty="0">
                <a:latin typeface="Times New Roman"/>
                <a:ea typeface="Times New Roman"/>
              </a:rPr>
              <a:t>Остаток средств  НСЗ для финансового обеспечения мероприятий  по повышению Квалификации медицинских работников, приобретению и ремонту медицинского оборудования  в сумме  18,2 </a:t>
            </a:r>
            <a:r>
              <a:rPr lang="ru-RU" sz="1450" b="1" dirty="0" err="1">
                <a:latin typeface="Times New Roman"/>
                <a:ea typeface="Times New Roman"/>
              </a:rPr>
              <a:t>млн.руб</a:t>
            </a:r>
            <a:r>
              <a:rPr lang="ru-RU" sz="1450" b="1" dirty="0">
                <a:latin typeface="Times New Roman"/>
                <a:ea typeface="Times New Roman"/>
              </a:rPr>
              <a:t>. направлен в 2018 году на те же цели.</a:t>
            </a:r>
            <a:endParaRPr lang="ru-RU" sz="145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50" b="1" dirty="0" smtClean="0">
                <a:latin typeface="Times New Roman"/>
                <a:ea typeface="Times New Roman"/>
              </a:rPr>
              <a:t>            Субвенция </a:t>
            </a:r>
            <a:r>
              <a:rPr lang="ru-RU" sz="1450" b="1" dirty="0">
                <a:latin typeface="Times New Roman"/>
                <a:ea typeface="Times New Roman"/>
              </a:rPr>
              <a:t>ФФОМС использована в полном объеме, возврата </a:t>
            </a:r>
            <a:r>
              <a:rPr lang="ru-RU" sz="1450" b="1" dirty="0" smtClean="0">
                <a:latin typeface="Times New Roman"/>
                <a:ea typeface="Times New Roman"/>
              </a:rPr>
              <a:t>субвенции в </a:t>
            </a:r>
            <a:r>
              <a:rPr lang="ru-RU" sz="1450" b="1" dirty="0">
                <a:latin typeface="Times New Roman"/>
                <a:ea typeface="Times New Roman"/>
              </a:rPr>
              <a:t>ФФОМС не </a:t>
            </a:r>
            <a:r>
              <a:rPr lang="ru-RU" sz="1450" b="1" dirty="0" smtClean="0">
                <a:latin typeface="Times New Roman"/>
                <a:ea typeface="Times New Roman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50" b="1" dirty="0">
                <a:latin typeface="Times New Roman"/>
                <a:ea typeface="Times New Roman"/>
              </a:rPr>
              <a:t> </a:t>
            </a:r>
            <a:r>
              <a:rPr lang="ru-RU" sz="1450" b="1" dirty="0" smtClean="0">
                <a:latin typeface="Times New Roman"/>
                <a:ea typeface="Times New Roman"/>
              </a:rPr>
              <a:t>     произошло</a:t>
            </a:r>
            <a:r>
              <a:rPr lang="ru-RU" sz="1450" b="1" dirty="0">
                <a:latin typeface="Times New Roman"/>
                <a:ea typeface="Times New Roman"/>
              </a:rPr>
              <a:t>.</a:t>
            </a:r>
            <a:endParaRPr lang="ru-RU" sz="145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        </a:t>
            </a:r>
            <a:r>
              <a:rPr lang="ru-RU" sz="1450" b="1" dirty="0" smtClean="0">
                <a:latin typeface="Times New Roman"/>
                <a:ea typeface="Times New Roman"/>
              </a:rPr>
              <a:t>В </a:t>
            </a:r>
            <a:r>
              <a:rPr lang="ru-RU" sz="1450" b="1" dirty="0">
                <a:latin typeface="Times New Roman"/>
                <a:ea typeface="Times New Roman"/>
              </a:rPr>
              <a:t>соответствии со ст. 242 Бюджетного кодекса </a:t>
            </a:r>
            <a:r>
              <a:rPr lang="ru-RU" sz="1450" b="1" dirty="0" smtClean="0">
                <a:latin typeface="Times New Roman"/>
                <a:ea typeface="Times New Roman"/>
              </a:rPr>
              <a:t>РФ  </a:t>
            </a:r>
            <a:r>
              <a:rPr lang="ru-RU" sz="1450" b="1" dirty="0">
                <a:latin typeface="Times New Roman"/>
                <a:ea typeface="Times New Roman"/>
              </a:rPr>
              <a:t>в   ФФОМС возвращены остатки средств</a:t>
            </a:r>
            <a:r>
              <a:rPr lang="ru-RU" sz="1450" dirty="0">
                <a:latin typeface="Times New Roman"/>
                <a:ea typeface="Times New Roman"/>
              </a:rPr>
              <a:t>: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* </a:t>
            </a:r>
            <a:r>
              <a:rPr lang="ru-RU" sz="1450" dirty="0">
                <a:latin typeface="Times New Roman"/>
                <a:ea typeface="Times New Roman"/>
              </a:rPr>
              <a:t>от возврата Министерством здравоохранения Республики Хакасия по единовременным компенсационным  выплатам медицинским работникам- 19,2 </a:t>
            </a:r>
            <a:r>
              <a:rPr lang="ru-RU" sz="1450" dirty="0" err="1">
                <a:latin typeface="Times New Roman"/>
                <a:ea typeface="Times New Roman"/>
              </a:rPr>
              <a:t>тыс.руб</a:t>
            </a:r>
            <a:r>
              <a:rPr lang="ru-RU" sz="1450" dirty="0">
                <a:latin typeface="Times New Roman"/>
                <a:ea typeface="Times New Roman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50" dirty="0" smtClean="0">
                <a:latin typeface="Times New Roman"/>
                <a:ea typeface="Times New Roman"/>
              </a:rPr>
              <a:t>    * </a:t>
            </a:r>
            <a:r>
              <a:rPr lang="ru-RU" sz="1450" dirty="0">
                <a:latin typeface="Times New Roman"/>
                <a:ea typeface="Times New Roman"/>
              </a:rPr>
              <a:t>от  восстановления нецелевого использования средств медицинскими организациями Республики Хакасия, штрафы, санкции – 5,4 </a:t>
            </a:r>
            <a:r>
              <a:rPr lang="ru-RU" sz="1450" dirty="0" err="1">
                <a:latin typeface="Times New Roman"/>
                <a:ea typeface="Times New Roman"/>
              </a:rPr>
              <a:t>млн.руб</a:t>
            </a:r>
            <a:r>
              <a:rPr lang="ru-RU" sz="1450" dirty="0"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1450" dirty="0">
                <a:latin typeface="Times New Roman"/>
                <a:ea typeface="Times New Roman"/>
              </a:rPr>
              <a:t> 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47882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3522</TotalTime>
  <Words>424</Words>
  <Application>Microsoft Office PowerPoint</Application>
  <PresentationFormat>Экран (4:3)</PresentationFormat>
  <Paragraphs>92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Поток</vt:lpstr>
      <vt:lpstr>1_Поток</vt:lpstr>
      <vt:lpstr>Докладчик: директор ТФОМС РХ  Бурнакова Л.А.</vt:lpstr>
      <vt:lpstr>Презентация PowerPoint</vt:lpstr>
      <vt:lpstr>Презентация PowerPoint</vt:lpstr>
      <vt:lpstr>Направление расходования остатков средств бюджета Территориального фонда обязательного медицинского страхования Республики Хакасия, сформированных по состоянию   на 1 января 2018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Территориального фонда обязательного медицинского страхования Республики Хакасия  на 2015 год</dc:title>
  <dc:creator>Вадим Хилько</dc:creator>
  <cp:lastModifiedBy>Убиенных</cp:lastModifiedBy>
  <cp:revision>125</cp:revision>
  <cp:lastPrinted>2018-04-19T04:23:42Z</cp:lastPrinted>
  <dcterms:created xsi:type="dcterms:W3CDTF">2014-11-24T04:29:57Z</dcterms:created>
  <dcterms:modified xsi:type="dcterms:W3CDTF">2018-04-24T06:43:02Z</dcterms:modified>
</cp:coreProperties>
</file>